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133" r:id="rId2"/>
    <p:sldId id="1165" r:id="rId3"/>
    <p:sldId id="1200" r:id="rId4"/>
    <p:sldId id="1159" r:id="rId5"/>
    <p:sldId id="1175" r:id="rId6"/>
    <p:sldId id="1161" r:id="rId7"/>
    <p:sldId id="1105" r:id="rId8"/>
    <p:sldId id="1106" r:id="rId9"/>
    <p:sldId id="1176" r:id="rId10"/>
    <p:sldId id="1108" r:id="rId11"/>
    <p:sldId id="1109" r:id="rId12"/>
    <p:sldId id="1162" r:id="rId13"/>
    <p:sldId id="1178" r:id="rId14"/>
    <p:sldId id="1177" r:id="rId15"/>
    <p:sldId id="1114" r:id="rId16"/>
    <p:sldId id="1180" r:id="rId17"/>
    <p:sldId id="1179" r:id="rId18"/>
    <p:sldId id="1168" r:id="rId19"/>
    <p:sldId id="1117" r:id="rId20"/>
    <p:sldId id="1118" r:id="rId21"/>
    <p:sldId id="1119" r:id="rId22"/>
    <p:sldId id="1120" r:id="rId23"/>
    <p:sldId id="1132" r:id="rId24"/>
    <p:sldId id="1169" r:id="rId25"/>
    <p:sldId id="1127" r:id="rId26"/>
    <p:sldId id="1131" r:id="rId27"/>
    <p:sldId id="1170" r:id="rId28"/>
    <p:sldId id="1171" r:id="rId29"/>
    <p:sldId id="1172" r:id="rId30"/>
    <p:sldId id="1129" r:id="rId31"/>
    <p:sldId id="1173" r:id="rId32"/>
    <p:sldId id="1137" r:id="rId33"/>
    <p:sldId id="1138" r:id="rId34"/>
    <p:sldId id="1139" r:id="rId35"/>
    <p:sldId id="1174" r:id="rId36"/>
    <p:sldId id="1141" r:id="rId37"/>
    <p:sldId id="1125" r:id="rId38"/>
    <p:sldId id="1181" r:id="rId39"/>
    <p:sldId id="1182" r:id="rId40"/>
    <p:sldId id="1183" r:id="rId41"/>
    <p:sldId id="1144" r:id="rId42"/>
    <p:sldId id="1184" r:id="rId43"/>
    <p:sldId id="1185" r:id="rId44"/>
    <p:sldId id="1186" r:id="rId45"/>
    <p:sldId id="1188" r:id="rId46"/>
    <p:sldId id="1189" r:id="rId47"/>
    <p:sldId id="1190" r:id="rId48"/>
    <p:sldId id="1191" r:id="rId49"/>
    <p:sldId id="1192" r:id="rId50"/>
    <p:sldId id="1193" r:id="rId51"/>
    <p:sldId id="1195" r:id="rId52"/>
    <p:sldId id="1196" r:id="rId53"/>
    <p:sldId id="1197" r:id="rId54"/>
    <p:sldId id="1198" r:id="rId55"/>
    <p:sldId id="1187" r:id="rId56"/>
    <p:sldId id="835" r:id="rId5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8" autoAdjust="0"/>
    <p:restoredTop sz="75202" autoAdjust="0"/>
  </p:normalViewPr>
  <p:slideViewPr>
    <p:cSldViewPr>
      <p:cViewPr varScale="1">
        <p:scale>
          <a:sx n="99" d="100"/>
          <a:sy n="99" d="100"/>
        </p:scale>
        <p:origin x="80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1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9: Data Mining (3/4)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7,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125769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262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Hamming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bit vectors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92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Hamming distance: number of elements which differ</a:t>
            </a:r>
          </a:p>
        </p:txBody>
      </p:sp>
    </p:spTree>
    <p:extLst>
      <p:ext uri="{BB962C8B-B14F-4D97-AF65-F5344CB8AC3E}">
        <p14:creationId xmlns:p14="http://schemas.microsoft.com/office/powerpoint/2010/main" val="3276613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Representations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4713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38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28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(Text)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23699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For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57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3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(Beyond 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4702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ck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59" y="0"/>
            <a:ext cx="10251959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rheinitz</a:t>
            </a:r>
            <a:r>
              <a:rPr lang="en-US" sz="1000" b="0" dirty="0">
                <a:solidFill>
                  <a:srgbClr val="FFFFFF"/>
                </a:solidFill>
              </a:rPr>
              <a:t>/6158837748/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54864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err="1">
                <a:latin typeface="Gill Sans"/>
                <a:cs typeface="Gill Sans"/>
              </a:rPr>
              <a:t>Minhash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6561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Near-Duplicate Detection of Webpages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source of the problem?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Mirror pages (legit)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Spam farms (non-legit)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Additional complications (e.g.,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nav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bars)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cryptographic hash for webpage (e.g., MD5)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Insert hash values into a big hash table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hash for new webpage: collision implies duplicate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Intuition: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4613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Hash function needs to be tolerant of minor differences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implies higher probability of hash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collision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29601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Seminal algorithm for near-duplicate detection of webpages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by AltaVista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Setup: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Documents (HTML pages) represented by shingles (n-grams)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similarity: dups are pairs with high similarity</a:t>
            </a:r>
          </a:p>
        </p:txBody>
      </p:sp>
    </p:spTree>
    <p:extLst>
      <p:ext uri="{BB962C8B-B14F-4D97-AF65-F5344CB8AC3E}">
        <p14:creationId xmlns:p14="http://schemas.microsoft.com/office/powerpoint/2010/main" val="3877513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7634"/>
              </p:ext>
            </p:extLst>
          </p:nvPr>
        </p:nvGraphicFramePr>
        <p:xfrm>
          <a:off x="3200400" y="335280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007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Can be equivalently expressed as matrices: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 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</a:p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  <a:endParaRPr lang="en-US" sz="2000" b="0" i="1" kern="0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343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0716" y="274320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3019" y="2362200"/>
            <a:ext cx="574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Let: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0716" y="310509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0716" y="3486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A=0, B=1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0716" y="3867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A=1, B=0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55134"/>
              </p:ext>
            </p:extLst>
          </p:nvPr>
        </p:nvGraphicFramePr>
        <p:xfrm>
          <a:off x="762000" y="1630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257800"/>
            <a:ext cx="4602480" cy="812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72900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772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12000"/>
              </p:ext>
            </p:extLst>
          </p:nvPr>
        </p:nvGraphicFramePr>
        <p:xfrm>
          <a:off x="10668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79235"/>
              </p:ext>
            </p:extLst>
          </p:nvPr>
        </p:nvGraphicFramePr>
        <p:xfrm>
          <a:off x="49530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681" y="3028890"/>
            <a:ext cx="115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h(A)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3028890"/>
            <a:ext cx="113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h(B)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7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65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with the matrix representation of the set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Randomly permute the rows of the matrix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 the first row with a “one”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Example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2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53883"/>
              </p:ext>
            </p:extLst>
          </p:nvPr>
        </p:nvGraphicFramePr>
        <p:xfrm>
          <a:off x="2286000" y="15544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5186680"/>
            <a:ext cx="4175760" cy="3759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12212"/>
              </p:ext>
            </p:extLst>
          </p:nvPr>
        </p:nvGraphicFramePr>
        <p:xfrm>
          <a:off x="5867400" y="1554480"/>
          <a:ext cx="609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5715000"/>
            <a:ext cx="21717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715000"/>
            <a:ext cx="21717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239651">
            <a:off x="4494560" y="6258646"/>
            <a:ext cx="119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</a:rPr>
              <a:t>Woah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and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54752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 Permute or Not to Permute?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Problem: Permutations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are expensive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Interpret the hash value as the permutation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need to keep track of the minimum hash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keep track of multiple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at once </a:t>
            </a:r>
          </a:p>
        </p:txBody>
      </p:sp>
    </p:spTree>
    <p:extLst>
      <p:ext uri="{BB962C8B-B14F-4D97-AF65-F5344CB8AC3E}">
        <p14:creationId xmlns:p14="http://schemas.microsoft.com/office/powerpoint/2010/main" val="3805774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39651">
            <a:off x="2504211" y="4582517"/>
            <a:ext cx="556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The errors (and costs) are asymmetric!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63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54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Tradeoffs: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positives: discovered pairs that have similarity less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negatives: pairs with similarity greater than s not discovered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213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2760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 (LSH)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its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hash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44168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42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39651">
            <a:off x="3217868" y="3145962"/>
            <a:ext cx="2436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3802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2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=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3230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3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3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=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15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=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732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Theme: Similarity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similar items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this object similar to something I’ve seen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00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similar are two items? How “close” are two items?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Equivalent formulations: large distance = low similarity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Lots of applications!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397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arrange similar items into clusters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7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entire static collection available at once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objects incrementally available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239651">
            <a:off x="7182191" y="4020828"/>
            <a:ext cx="17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Today!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39651">
            <a:off x="6114962" y="5349494"/>
            <a:ext cx="18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Next time!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0395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39651">
            <a:off x="2619484" y="30714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 now?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573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set: group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objects by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signatures, output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pairs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group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De-dup pairs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910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P(none of the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collide) = (1 –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1 – (1 –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6224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3125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6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4967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hash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533400"/>
            <a:ext cx="4250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different sets of 6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9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4400" y="1600200"/>
            <a:ext cx="7848600" cy="44196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 dirty="0" smtClean="0"/>
              <a:t>Example: J(A,B) = 0.8, 10 sets of 6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 match) = (0.8)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 = 0.262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 doesn’t match in any of the 10 sets) =</a:t>
            </a:r>
            <a:br>
              <a:rPr lang="en-US" b="0" kern="0" dirty="0" smtClean="0"/>
            </a:br>
            <a:r>
              <a:rPr lang="en-US" b="0" kern="0" dirty="0" smtClean="0"/>
              <a:t>(1 – (0.8)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0.0478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Thus, we should find 1 – (1 – (0.8)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0.952 of all similar pairs</a:t>
            </a:r>
          </a:p>
          <a:p>
            <a:pPr marL="457129" lvl="1" indent="0">
              <a:buFont typeface="Wingdings" charset="2"/>
              <a:buNone/>
            </a:pPr>
            <a:endParaRPr lang="en-US" b="0" kern="0" dirty="0" smtClean="0"/>
          </a:p>
          <a:p>
            <a:pPr marL="0" indent="0">
              <a:buFont typeface="Wingdings" charset="2"/>
              <a:buNone/>
            </a:pPr>
            <a:r>
              <a:rPr lang="en-US" b="0" kern="0" dirty="0" smtClean="0"/>
              <a:t>Example: J(A,B) = 0.4, 10 sets of 6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 match) = (0.4)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 = 0.0041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 doesn’t match in any of the 10 sets) =</a:t>
            </a:r>
            <a:br>
              <a:rPr lang="en-US" b="0" kern="0" dirty="0" smtClean="0"/>
            </a:br>
            <a:r>
              <a:rPr lang="en-US" b="0" kern="0" dirty="0" smtClean="0"/>
              <a:t>(1 – (0.4)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0.9598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Thus, we should find 1 – (1 – 0.262144)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0.040 of all similar pairs</a:t>
            </a:r>
            <a:endParaRPr lang="en-US" b="0" i="1" kern="0" baseline="30000" dirty="0" smtClean="0"/>
          </a:p>
          <a:p>
            <a:pPr marL="457129" lvl="1" indent="0">
              <a:buFont typeface="Wingdings" charset="2"/>
              <a:buNone/>
            </a:pPr>
            <a:endParaRPr lang="en-US" b="0" i="1" kern="0" baseline="30000" dirty="0"/>
          </a:p>
        </p:txBody>
      </p:sp>
    </p:spTree>
    <p:extLst>
      <p:ext uri="{BB962C8B-B14F-4D97-AF65-F5344CB8AC3E}">
        <p14:creationId xmlns:p14="http://schemas.microsoft.com/office/powerpoint/2010/main" val="1028946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46899"/>
              </p:ext>
            </p:extLst>
          </p:nvPr>
        </p:nvGraphicFramePr>
        <p:xfrm>
          <a:off x="1524000" y="1828800"/>
          <a:ext cx="60960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i="1" dirty="0" smtClean="0">
                          <a:latin typeface="Gill Sans"/>
                          <a:cs typeface="Gill Sans"/>
                        </a:rPr>
                        <a:t>s</a:t>
                      </a:r>
                      <a:endParaRPr lang="en-US" sz="2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Gill Sans"/>
                          <a:cs typeface="Gill Sans"/>
                        </a:rPr>
                        <a:t>1 – (1 – s</a:t>
                      </a:r>
                      <a:r>
                        <a:rPr lang="en-US" sz="2400" b="0" baseline="30000" dirty="0" smtClean="0">
                          <a:latin typeface="Gill Sans"/>
                          <a:cs typeface="Gill Sans"/>
                        </a:rPr>
                        <a:t>6</a:t>
                      </a:r>
                      <a:r>
                        <a:rPr lang="en-US" sz="2400" b="0" dirty="0" smtClean="0">
                          <a:latin typeface="Gill Sans"/>
                          <a:cs typeface="Gill Sans"/>
                        </a:rPr>
                        <a:t>)</a:t>
                      </a:r>
                      <a:r>
                        <a:rPr lang="en-US" sz="2400" b="0" baseline="30000" dirty="0" smtClean="0">
                          <a:latin typeface="Gill Sans"/>
                          <a:cs typeface="Gill Sans"/>
                        </a:rPr>
                        <a:t>10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0.2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0.0006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0.3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0.0073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0.4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0.040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0.5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0.146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0.380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0.7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0.714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0.8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0.952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0.999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21239651">
            <a:off x="5044060" y="5890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</p:spTree>
    <p:extLst>
      <p:ext uri="{BB962C8B-B14F-4D97-AF65-F5344CB8AC3E}">
        <p14:creationId xmlns:p14="http://schemas.microsoft.com/office/powerpoint/2010/main" val="1151763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49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59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amount of hash computations needed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Determining “authoritative” version is non-trivial</a:t>
            </a:r>
          </a:p>
        </p:txBody>
      </p:sp>
    </p:spTree>
    <p:extLst>
      <p:ext uri="{BB962C8B-B14F-4D97-AF65-F5344CB8AC3E}">
        <p14:creationId xmlns:p14="http://schemas.microsoft.com/office/powerpoint/2010/main" val="907353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draw yields a signature,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] and value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/Sort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all object ids with same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emit clusters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667181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Offline Extraction vs. 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1449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Batch formulation of the problem: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549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Discover all pairs with similarity greater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post-hoc batch processing of web crawl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formulation of the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16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new webpage, is it similar to one I’ve seen before?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incremental web crawl processing</a:t>
            </a:r>
          </a:p>
        </p:txBody>
      </p:sp>
    </p:spTree>
    <p:extLst>
      <p:ext uri="{BB962C8B-B14F-4D97-AF65-F5344CB8AC3E}">
        <p14:creationId xmlns:p14="http://schemas.microsoft.com/office/powerpoint/2010/main" val="3592111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Literature Note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Many communities have tackled similar 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Theoretical computer science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Information retrieval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Databases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Slightly different terminology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Results not easy to compare</a:t>
            </a:r>
          </a:p>
        </p:txBody>
      </p:sp>
    </p:spTree>
    <p:extLst>
      <p:ext uri="{BB962C8B-B14F-4D97-AF65-F5344CB8AC3E}">
        <p14:creationId xmlns:p14="http://schemas.microsoft.com/office/powerpoint/2010/main" val="3494543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Similarity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each signature in hash table (in memory)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Note: can parallelize across multiple machines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Querying and updating: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new webpage, compute signatures and check for collisions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Collisions imply duplicate (determine which version to keep)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Update hash tables</a:t>
            </a:r>
          </a:p>
        </p:txBody>
      </p:sp>
    </p:spTree>
    <p:extLst>
      <p:ext uri="{BB962C8B-B14F-4D97-AF65-F5344CB8AC3E}">
        <p14:creationId xmlns:p14="http://schemas.microsoft.com/office/powerpoint/2010/main" val="3270279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-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"/>
            <a:ext cx="9144000" cy="684907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roj</a:t>
            </a:r>
            <a:r>
              <a:rPr lang="en-US" sz="1000" b="0" dirty="0">
                <a:solidFill>
                  <a:srgbClr val="FFFFFF"/>
                </a:solidFill>
              </a:rPr>
              <a:t>/4179478228/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41960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>
                <a:solidFill>
                  <a:schemeClr val="bg1"/>
                </a:solidFill>
                <a:latin typeface="Gill Sans"/>
                <a:cs typeface="Gill Sans"/>
              </a:rPr>
              <a:t>Random Projections</a:t>
            </a:r>
          </a:p>
        </p:txBody>
      </p:sp>
    </p:spTree>
    <p:extLst>
      <p:ext uri="{BB962C8B-B14F-4D97-AF65-F5344CB8AC3E}">
        <p14:creationId xmlns:p14="http://schemas.microsoft.com/office/powerpoint/2010/main" val="2943098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 of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is great for near-duplicate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high threshold for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92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273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 only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Set-based representation, no way to assign weights to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1010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9110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with arbitrary vectors using cosine similarity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Same basic idea, but details differ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Slower but more accurate: no free lunch!</a:t>
            </a:r>
          </a:p>
        </p:txBody>
      </p:sp>
    </p:spTree>
    <p:extLst>
      <p:ext uri="{BB962C8B-B14F-4D97-AF65-F5344CB8AC3E}">
        <p14:creationId xmlns:p14="http://schemas.microsoft.com/office/powerpoint/2010/main" val="2511516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7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Hashing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Generate a random vector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of unit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Draw from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univariate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Gaussian for each component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Normalize length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726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851969"/>
            <a:ext cx="29489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3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RP Hash Collisions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 can be shown that: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Proof in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Goemans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Williamson, 1995)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2743200"/>
            <a:ext cx="3634740" cy="586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44340"/>
            <a:ext cx="51130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4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Signature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vectors: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5698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Insight: similarity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boils down to comparison of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hamming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distances between signatures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Convert each object into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bit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signature: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Since: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05000"/>
            <a:ext cx="1813560" cy="281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can derive: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3124200"/>
            <a:ext cx="4465320" cy="2819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780" y="3851970"/>
            <a:ext cx="5113020" cy="2819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370" y="4594860"/>
            <a:ext cx="48158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1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One-RP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bit, bucket objects into two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233446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5205" y="6519446"/>
            <a:ext cx="649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 Note, this is actually a simplification: see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Ture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et al. (SIGIR 2011) for details.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4635163"/>
            <a:ext cx="14859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31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280" y="4572000"/>
            <a:ext cx="1859280" cy="7315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Two-RP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two bits, bucket objects into four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241359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734110"/>
            <a:ext cx="2941320" cy="723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0" y="4556760"/>
            <a:ext cx="1874520" cy="739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-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bits, bucket 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7382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4602480"/>
            <a:ext cx="3383280" cy="845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753100"/>
            <a:ext cx="337566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Sets of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bits; for each,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selected bits to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bucket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507173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1642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bucket; for each,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], value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= (object id, rest of signature bits)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/Sort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for each key,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retain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below hamming distance threshold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33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991581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 signatures in memory (across multiple machines)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Querying: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signature of query object, 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in same way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brute-force scan of correct bucket (in parallel)</a:t>
            </a:r>
          </a:p>
        </p:txBody>
      </p:sp>
    </p:spTree>
    <p:extLst>
      <p:ext uri="{BB962C8B-B14F-4D97-AF65-F5344CB8AC3E}">
        <p14:creationId xmlns:p14="http://schemas.microsoft.com/office/powerpoint/2010/main" val="2539845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 to Consider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92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sources of error: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73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LSH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using hamming distance as proxy for cosine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Load imbalance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Emphasis on recall, not precision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813878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“Sliding Window”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permutation, sort bit signatures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sliding window of width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over sorted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hamming distances of bit signatures within window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-bit RP signature for every 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322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object, permute bit signature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times</a:t>
            </a:r>
          </a:p>
        </p:txBody>
      </p:sp>
    </p:spTree>
    <p:extLst>
      <p:ext uri="{BB962C8B-B14F-4D97-AF65-F5344CB8AC3E}">
        <p14:creationId xmlns:p14="http://schemas.microsoft.com/office/powerpoint/2010/main" val="198462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Permute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times, for each emit: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], value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/Sort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FIFO queue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new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bit signature, compute hamming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distance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wrt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all in queue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 new bit signature to end of queue, displacing oldest</a:t>
            </a:r>
          </a:p>
        </p:txBody>
      </p:sp>
    </p:spTree>
    <p:extLst>
      <p:ext uri="{BB962C8B-B14F-4D97-AF65-F5344CB8AC3E}">
        <p14:creationId xmlns:p14="http://schemas.microsoft.com/office/powerpoint/2010/main" val="265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 to Finding Similar Items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9096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2375207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022903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1253178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32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53158</TotalTime>
  <Words>2191</Words>
  <Application>Microsoft Macintosh PowerPoint</Application>
  <PresentationFormat>On-screen Show (4:3)</PresentationFormat>
  <Paragraphs>528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 Black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10882</cp:revision>
  <dcterms:created xsi:type="dcterms:W3CDTF">2012-08-31T06:36:49Z</dcterms:created>
  <dcterms:modified xsi:type="dcterms:W3CDTF">2017-03-07T15:15:16Z</dcterms:modified>
  <cp:category/>
</cp:coreProperties>
</file>